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8"/>
  </p:notesMasterIdLst>
  <p:sldIdLst>
    <p:sldId id="328" r:id="rId3"/>
    <p:sldId id="330" r:id="rId4"/>
    <p:sldId id="256" r:id="rId5"/>
    <p:sldId id="329" r:id="rId6"/>
    <p:sldId id="257" r:id="rId7"/>
    <p:sldId id="258" r:id="rId8"/>
    <p:sldId id="259" r:id="rId9"/>
    <p:sldId id="261" r:id="rId10"/>
    <p:sldId id="326" r:id="rId11"/>
    <p:sldId id="263" r:id="rId12"/>
    <p:sldId id="265" r:id="rId13"/>
    <p:sldId id="327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315" r:id="rId35"/>
    <p:sldId id="316" r:id="rId36"/>
    <p:sldId id="331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7" autoAdjust="0"/>
    <p:restoredTop sz="94660"/>
  </p:normalViewPr>
  <p:slideViewPr>
    <p:cSldViewPr>
      <p:cViewPr varScale="1">
        <p:scale>
          <a:sx n="107" d="100"/>
          <a:sy n="107" d="100"/>
        </p:scale>
        <p:origin x="14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5060-AB70-46D8-9EAB-02DEAD962645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4CD5-49DF-4456-8AE7-407B0A4D4D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08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A5950-F5BB-4DDC-8CA0-BA84776FD57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76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456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75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30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395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589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701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025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93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6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73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4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9C82-7903-45A6-BD0C-1B4D43CABFAF}" type="datetimeFigureOut">
              <a:rPr lang="el-GR" smtClean="0"/>
              <a:pPr/>
              <a:t>18/11/2025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BD0A-31C1-4260-98A7-77621952807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2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0.png"/><Relationship Id="rId5" Type="http://schemas.openxmlformats.org/officeDocument/2006/relationships/image" Target="../media/image36.png"/><Relationship Id="rId10" Type="http://schemas.openxmlformats.org/officeDocument/2006/relationships/image" Target="../media/image56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34FE4-4582-B6D2-7F43-486CAD12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7AADE-FAB2-5EDB-86E1-BA1AAFDB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498"/>
            <a:ext cx="9144000" cy="582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174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251520" y="262295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016119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6" y="1983346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3346"/>
            <a:ext cx="4510440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br>
              <a:rPr lang="el-GR" dirty="0">
                <a:solidFill>
                  <a:srgbClr val="0070C0"/>
                </a:solidFill>
              </a:rPr>
            </a:br>
            <a:r>
              <a:rPr b="1" dirty="0" err="1">
                <a:solidFill>
                  <a:srgbClr val="0070C0"/>
                </a:solidFill>
              </a:rPr>
              <a:t>Αξιολογήσεις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4F0E18-7BAE-8887-C7BE-6A92A97EDFC3}"/>
              </a:ext>
            </a:extLst>
          </p:cNvPr>
          <p:cNvSpPr txBox="1"/>
          <p:nvPr/>
        </p:nvSpPr>
        <p:spPr>
          <a:xfrm>
            <a:off x="3314284" y="520219"/>
            <a:ext cx="23407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0239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49080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08546F5-E553-3426-BF81-A3A4FD13EBB6}"/>
              </a:ext>
            </a:extLst>
          </p:cNvPr>
          <p:cNvSpPr/>
          <p:nvPr/>
        </p:nvSpPr>
        <p:spPr>
          <a:xfrm>
            <a:off x="467544" y="629682"/>
            <a:ext cx="81369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ΣΥΝΟΠΤΙΚΗ  ΤΑΥΤΟΤΗΤΑ  ΕΡΕΥΝΑΣ</a:t>
            </a:r>
            <a:endParaRPr kumimoji="0" lang="el-GR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Εταιρεία: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Εντολέας: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Υπουργείο Πολιτισμού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l-G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Γεν. Δ/νση Αρχαιοτήτων &amp; Πολ. Κληρονομιάς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Τύπος έρευνας: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Τηλεφωνική (</a:t>
            </a: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C.A.T.I.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C.A.S.I.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και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web/online 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C.A.W.I.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χρήση δομημένου ηλεκτρονικού ερωτηματολογίου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Γεωγραφική κάλυψη: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Πανελλαδική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Στάθμιση: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Ως προς φύλο - ηλικία, εκλογική συμπεριφορά και περιοχή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Δείγμα:</a:t>
            </a:r>
            <a:r>
              <a:rPr lang="el-GR" b="1" dirty="0">
                <a:solidFill>
                  <a:srgbClr val="0070C0"/>
                </a:solidFill>
                <a:latin typeface="Calibri"/>
              </a:rPr>
              <a:t> 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.062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ενήλικοι</a:t>
            </a:r>
          </a:p>
          <a:p>
            <a:pPr lvl="0" hangingPunct="0">
              <a:spcAft>
                <a:spcPts val="300"/>
              </a:spcAft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Διάστημα συλλογής στοιχείων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 </a:t>
            </a:r>
            <a:r>
              <a:rPr lang="el-GR" sz="2000" b="1" dirty="0">
                <a:solidFill>
                  <a:prstClr val="black"/>
                </a:solidFill>
              </a:rPr>
              <a:t>Σεπτεμβρίου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l-GR" sz="2000" b="1" dirty="0" err="1">
                <a:solidFill>
                  <a:prstClr val="black"/>
                </a:solidFill>
                <a:latin typeface="Calibri"/>
              </a:rPr>
              <a:t>Οκτω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βρίου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Δειγματοληπτικό σφάλμα: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διάστημα βεβαιότητας 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κυμαίνεται εντός του διαστήματος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+/-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3,0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Η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ULSE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RC είναι μέλος της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ESOMAR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συστήματος «Ποιοτικού Ελέγχου Συλλογής Στοιχείων»,  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Σ.Ε.Δ.Ε.Α.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του μητρώου εταιρειών δημοσκοπήσεων του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Ε.Σ.Ρ.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τηρεί τους κώδικες δεοντολογίας τους.    * / **  </a:t>
            </a:r>
            <a:r>
              <a:rPr kumimoji="0" lang="el-G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Ενδεικτικά αποτελέσματα (βάσεις μικρότερες του 100)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pulserc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.gr</a:t>
            </a:r>
            <a:endParaRPr kumimoji="0" lang="el-GR" sz="19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E21FDD13-36F7-C27F-DAE9-F355D2D0DDA3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30864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260648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54884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2741" y="188640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sz="4900" b="1" dirty="0" err="1">
                <a:solidFill>
                  <a:srgbClr val="0070C0"/>
                </a:solidFill>
              </a:rPr>
              <a:t>Στοιχεί</a:t>
            </a:r>
            <a:r>
              <a:rPr sz="4900" b="1" dirty="0">
                <a:solidFill>
                  <a:srgbClr val="0070C0"/>
                </a:solidFill>
              </a:rPr>
              <a:t>α δείγματος</a:t>
            </a:r>
            <a:r>
              <a:rPr b="1" dirty="0">
                <a:solidFill>
                  <a:srgbClr val="0070C0"/>
                </a:solidFill>
              </a:rPr>
              <a:t>
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sz="2700" i="1" dirty="0">
                <a:solidFill>
                  <a:srgbClr val="0070C0"/>
                </a:solidFill>
              </a:rPr>
              <a:t>(τεκμηριώνουν την αντιπροσωπευτικότητα του δείγματος)</a:t>
            </a:r>
          </a:p>
        </p:txBody>
      </p:sp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88C5F72D-7CD6-399F-C3F0-9D4724A769A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0455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58856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107504" y="4112463"/>
            <a:ext cx="4101092" cy="2628905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4749" y="116632"/>
            <a:ext cx="6561747" cy="4206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dirty="0" err="1">
                <a:solidFill>
                  <a:srgbClr val="0070C0"/>
                </a:solidFill>
              </a:rPr>
              <a:t>Συγκριτική</a:t>
            </a:r>
            <a:r>
              <a:rPr dirty="0">
                <a:solidFill>
                  <a:srgbClr val="0070C0"/>
                </a:solidFill>
              </a:rPr>
              <a:t> παρουσίαση:</a:t>
            </a:r>
            <a:r>
              <a:rPr b="1" dirty="0">
                <a:solidFill>
                  <a:srgbClr val="0070C0"/>
                </a:solidFill>
              </a:rPr>
              <a:t>
Αξιολογήσεις</a:t>
            </a:r>
          </a:p>
        </p:txBody>
      </p:sp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A659B2-E7F4-9068-BB9D-8E139A7F693A}"/>
              </a:ext>
            </a:extLst>
          </p:cNvPr>
          <p:cNvSpPr txBox="1"/>
          <p:nvPr/>
        </p:nvSpPr>
        <p:spPr>
          <a:xfrm>
            <a:off x="3675678" y="448211"/>
            <a:ext cx="17604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9" name="Picture 8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BC997E1-91B7-D977-9053-79CA2DC21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48" y="116632"/>
            <a:ext cx="6561747" cy="4206248"/>
          </a:xfrm>
          <a:prstGeom prst="rect">
            <a:avLst/>
          </a:prstGeom>
        </p:spPr>
      </p:pic>
      <p:pic>
        <p:nvPicPr>
          <p:cNvPr id="7" name="Picture 6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43FCA16B-1921-B5B9-032D-A9E0535548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2172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50661-BC56-7631-9BC6-80B539F8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>
            <a:extLst>
              <a:ext uri="{FF2B5EF4-FFF2-40B4-BE49-F238E27FC236}">
                <a16:creationId xmlns:a16="http://schemas.microsoft.com/office/drawing/2014/main" id="{936FCB8B-07B4-F9D8-8037-57C7A8493E58}"/>
              </a:ext>
            </a:extLst>
          </p:cNvPr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>
            <a:extLst>
              <a:ext uri="{FF2B5EF4-FFF2-40B4-BE49-F238E27FC236}">
                <a16:creationId xmlns:a16="http://schemas.microsoft.com/office/drawing/2014/main" id="{23D4B612-FFE7-9616-ED70-2CE446CBDD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" y="398923"/>
            <a:ext cx="2952786" cy="1892812"/>
          </a:xfrm>
          <a:prstGeom prst="rect">
            <a:avLst/>
          </a:prstGeom>
        </p:spPr>
      </p:pic>
      <p:pic>
        <p:nvPicPr>
          <p:cNvPr id="6" name="Text Placeholder 1">
            <a:extLst>
              <a:ext uri="{FF2B5EF4-FFF2-40B4-BE49-F238E27FC236}">
                <a16:creationId xmlns:a16="http://schemas.microsoft.com/office/drawing/2014/main" id="{0FFC0B24-588E-E853-EE65-C6A25EE0674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7" y="378817"/>
            <a:ext cx="2952786" cy="1892812"/>
          </a:xfrm>
          <a:prstGeom prst="rect">
            <a:avLst/>
          </a:prstGeom>
        </p:spPr>
      </p:pic>
      <p:pic>
        <p:nvPicPr>
          <p:cNvPr id="7" name="Text Placeholder 1">
            <a:extLst>
              <a:ext uri="{FF2B5EF4-FFF2-40B4-BE49-F238E27FC236}">
                <a16:creationId xmlns:a16="http://schemas.microsoft.com/office/drawing/2014/main" id="{C1A7E851-B5D2-3DA3-5C67-E3EE07C365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34726" y="373170"/>
            <a:ext cx="2952786" cy="1892812"/>
          </a:xfrm>
          <a:prstGeom prst="rect">
            <a:avLst/>
          </a:prstGeom>
        </p:spPr>
      </p:pic>
      <p:pic>
        <p:nvPicPr>
          <p:cNvPr id="8" name="Text Placeholder 1">
            <a:extLst>
              <a:ext uri="{FF2B5EF4-FFF2-40B4-BE49-F238E27FC236}">
                <a16:creationId xmlns:a16="http://schemas.microsoft.com/office/drawing/2014/main" id="{42AF9D2D-871A-3B2B-E80C-D174DC1491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892" y="2249147"/>
            <a:ext cx="2952786" cy="1892812"/>
          </a:xfrm>
          <a:prstGeom prst="rect">
            <a:avLst/>
          </a:prstGeom>
        </p:spPr>
      </p:pic>
      <p:pic>
        <p:nvPicPr>
          <p:cNvPr id="9" name="Text Placeholder 1">
            <a:extLst>
              <a:ext uri="{FF2B5EF4-FFF2-40B4-BE49-F238E27FC236}">
                <a16:creationId xmlns:a16="http://schemas.microsoft.com/office/drawing/2014/main" id="{D1379F62-7D50-8370-94C9-D975B088C9A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0340" y="2246397"/>
            <a:ext cx="2952786" cy="1892812"/>
          </a:xfrm>
          <a:prstGeom prst="rect">
            <a:avLst/>
          </a:prstGeom>
        </p:spPr>
      </p:pic>
      <p:pic>
        <p:nvPicPr>
          <p:cNvPr id="10" name="Text Placeholder 1">
            <a:extLst>
              <a:ext uri="{FF2B5EF4-FFF2-40B4-BE49-F238E27FC236}">
                <a16:creationId xmlns:a16="http://schemas.microsoft.com/office/drawing/2014/main" id="{F4A6279A-18F2-1CBB-54CB-B3580768BEE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34726" y="2291735"/>
            <a:ext cx="2952786" cy="1892812"/>
          </a:xfrm>
          <a:prstGeom prst="rect">
            <a:avLst/>
          </a:prstGeom>
        </p:spPr>
      </p:pic>
      <p:pic>
        <p:nvPicPr>
          <p:cNvPr id="11" name="Text Placeholder 1">
            <a:extLst>
              <a:ext uri="{FF2B5EF4-FFF2-40B4-BE49-F238E27FC236}">
                <a16:creationId xmlns:a16="http://schemas.microsoft.com/office/drawing/2014/main" id="{15DD76CA-5816-CE12-F3FB-686547BAFFB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4129110"/>
            <a:ext cx="2952786" cy="1892812"/>
          </a:xfrm>
          <a:prstGeom prst="rect">
            <a:avLst/>
          </a:prstGeom>
        </p:spPr>
      </p:pic>
      <p:pic>
        <p:nvPicPr>
          <p:cNvPr id="12" name="Text Placeholder 1">
            <a:extLst>
              <a:ext uri="{FF2B5EF4-FFF2-40B4-BE49-F238E27FC236}">
                <a16:creationId xmlns:a16="http://schemas.microsoft.com/office/drawing/2014/main" id="{0D09B7E7-827B-8314-CCB6-D9704C11072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60340" y="4150712"/>
            <a:ext cx="2952786" cy="1892812"/>
          </a:xfrm>
          <a:prstGeom prst="rect">
            <a:avLst/>
          </a:prstGeom>
        </p:spPr>
      </p:pic>
      <p:pic>
        <p:nvPicPr>
          <p:cNvPr id="13" name="Text Placeholder 1">
            <a:extLst>
              <a:ext uri="{FF2B5EF4-FFF2-40B4-BE49-F238E27FC236}">
                <a16:creationId xmlns:a16="http://schemas.microsoft.com/office/drawing/2014/main" id="{CB9EB987-EDAD-6722-2C66-C82CC045132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47502" y="4170818"/>
            <a:ext cx="2952786" cy="18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73D98-3721-284C-C8AA-E8B5869D2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AI-generated content may be incorrect.">
            <a:extLst>
              <a:ext uri="{FF2B5EF4-FFF2-40B4-BE49-F238E27FC236}">
                <a16:creationId xmlns:a16="http://schemas.microsoft.com/office/drawing/2014/main" id="{029F17D8-A2DF-CF87-3AB6-3D6EB6768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519797"/>
            <a:ext cx="2952439" cy="2837195"/>
          </a:xfrm>
          <a:prstGeom prst="rect">
            <a:avLst/>
          </a:prstGeom>
        </p:spPr>
      </p:pic>
      <p:pic>
        <p:nvPicPr>
          <p:cNvPr id="9" name="Picture 8" descr="A diagram of a circle with numbers and a number&#10;&#10;AI-generated content may be incorrect.">
            <a:extLst>
              <a:ext uri="{FF2B5EF4-FFF2-40B4-BE49-F238E27FC236}">
                <a16:creationId xmlns:a16="http://schemas.microsoft.com/office/drawing/2014/main" id="{34DC5446-FC61-AFC0-DDFC-B825BFC52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01008"/>
            <a:ext cx="2952439" cy="2837195"/>
          </a:xfrm>
          <a:prstGeom prst="rect">
            <a:avLst/>
          </a:prstGeom>
        </p:spPr>
      </p:pic>
      <p:pic>
        <p:nvPicPr>
          <p:cNvPr id="11" name="Picture 10" descr="A graph of numbers and letters&#10;&#10;AI-generated content may be incorrect.">
            <a:extLst>
              <a:ext uri="{FF2B5EF4-FFF2-40B4-BE49-F238E27FC236}">
                <a16:creationId xmlns:a16="http://schemas.microsoft.com/office/drawing/2014/main" id="{369801C5-7E5D-5E50-D4B1-A6E35B73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60648"/>
            <a:ext cx="3067683" cy="1967835"/>
          </a:xfrm>
          <a:prstGeom prst="rect">
            <a:avLst/>
          </a:prstGeom>
        </p:spPr>
      </p:pic>
      <p:pic>
        <p:nvPicPr>
          <p:cNvPr id="13" name="Picture 12" descr="A graph of blue and black numbers&#10;&#10;AI-generated content may be incorrect.">
            <a:extLst>
              <a:ext uri="{FF2B5EF4-FFF2-40B4-BE49-F238E27FC236}">
                <a16:creationId xmlns:a16="http://schemas.microsoft.com/office/drawing/2014/main" id="{2414DE6C-6C87-AFC1-E4D8-102D484AE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4341485"/>
            <a:ext cx="3067683" cy="1967835"/>
          </a:xfrm>
          <a:prstGeom prst="rect">
            <a:avLst/>
          </a:prstGeom>
        </p:spPr>
      </p:pic>
      <p:pic>
        <p:nvPicPr>
          <p:cNvPr id="15" name="Picture 14" descr="A screenshot of a graph&#10;&#10;AI-generated content may be incorrect.">
            <a:extLst>
              <a:ext uri="{FF2B5EF4-FFF2-40B4-BE49-F238E27FC236}">
                <a16:creationId xmlns:a16="http://schemas.microsoft.com/office/drawing/2014/main" id="{C151FD75-05F0-E3EF-6AF2-8D331936D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5" y="2301642"/>
            <a:ext cx="3067683" cy="1967835"/>
          </a:xfrm>
          <a:prstGeom prst="rect">
            <a:avLst/>
          </a:prstGeom>
        </p:spPr>
      </p:pic>
      <p:pic>
        <p:nvPicPr>
          <p:cNvPr id="2" name="Text Placeholder 2">
            <a:extLst>
              <a:ext uri="{FF2B5EF4-FFF2-40B4-BE49-F238E27FC236}">
                <a16:creationId xmlns:a16="http://schemas.microsoft.com/office/drawing/2014/main" id="{138520D5-A6A9-AB23-BBC9-1CECB17DE5DD}"/>
              </a:ext>
            </a:extLst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71064" y="6112800"/>
            <a:ext cx="2858400" cy="74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Αναλυτική παρουσίαση:</a:t>
            </a:r>
            <a:r>
              <a:rPr b="1" dirty="0">
                <a:solidFill>
                  <a:srgbClr val="0070C0"/>
                </a:solidFill>
              </a:rPr>
              <a:t>
Γενικά Ερωτήματα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C83C1-F046-3D83-6374-15C13C180472}"/>
              </a:ext>
            </a:extLst>
          </p:cNvPr>
          <p:cNvSpPr txBox="1"/>
          <p:nvPr/>
        </p:nvSpPr>
        <p:spPr>
          <a:xfrm>
            <a:off x="3314284" y="404664"/>
            <a:ext cx="251543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0" b="1" dirty="0">
                <a:solidFill>
                  <a:srgbClr val="00B0F0">
                    <a:alpha val="20000"/>
                  </a:srgbClr>
                </a:solidFill>
              </a:rPr>
              <a:t>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471600" y="800538"/>
            <a:ext cx="8200800" cy="5256923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0000">
              <a:schemeClr val="bg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 Placeholder 1"/>
          <p:cNvPicPr>
            <a:picLocks noGrp="1" noChangeAspect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2330733" y="260648"/>
            <a:ext cx="6561747" cy="4206248"/>
          </a:xfrm>
          <a:prstGeom prst="rect">
            <a:avLst/>
          </a:prstGeom>
        </p:spPr>
      </p:pic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3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xt Placeholder 2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4" name="Text Placeholder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4101092" cy="2628905"/>
          </a:xfrm>
          <a:prstGeom prst="rect">
            <a:avLst/>
          </a:prstGeom>
        </p:spPr>
      </p:pic>
      <p:pic>
        <p:nvPicPr>
          <p:cNvPr id="2" name="Text Placeholder 1"/>
          <p:cNvPicPr>
            <a:picLocks noGrp="1"/>
          </p:cNvPicPr>
          <p:nvPr>
            <p:ph type="body"/>
          </p:nvPr>
        </p:nvPicPr>
        <p:blipFill>
          <a:blip r:embed="rId4" cstate="print"/>
          <a:stretch>
            <a:fillRect/>
          </a:stretch>
        </p:blipFill>
        <p:spPr>
          <a:xfrm>
            <a:off x="467544" y="2636912"/>
            <a:ext cx="6561747" cy="4206248"/>
          </a:xfrm>
          <a:prstGeom prst="rect">
            <a:avLst/>
          </a:prstGeom>
        </p:spPr>
      </p:pic>
      <p:pic>
        <p:nvPicPr>
          <p:cNvPr id="5" name="Text Placeholder 2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3396" y="872103"/>
            <a:ext cx="4101092" cy="262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 Placeholder 3"/>
          <p:cNvPicPr>
            <a:picLocks noGrp="1"/>
          </p:cNvPicPr>
          <p:nvPr>
            <p:ph type="body"/>
          </p:nvPr>
        </p:nvPicPr>
        <p:blipFill>
          <a:blip r:embed="rId2" cstate="print"/>
          <a:stretch>
            <a:fillRect/>
          </a:stretch>
        </p:blipFill>
        <p:spPr>
          <a:xfrm>
            <a:off x="6264000" y="6084000"/>
            <a:ext cx="2858400" cy="745200"/>
          </a:xfrm>
          <a:prstGeom prst="rect">
            <a:avLst/>
          </a:prstGeom>
        </p:spPr>
      </p:pic>
      <p:pic>
        <p:nvPicPr>
          <p:cNvPr id="5" name="Text Placeholder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4510440" cy="2891308"/>
          </a:xfrm>
          <a:prstGeom prst="rect">
            <a:avLst/>
          </a:prstGeom>
        </p:spPr>
      </p:pic>
      <p:pic>
        <p:nvPicPr>
          <p:cNvPr id="6" name="Text Placeholder 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728996"/>
            <a:ext cx="4798472" cy="2891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205</Words>
  <Application>Microsoft Office PowerPoint</Application>
  <PresentationFormat>Προβολή στην οθόνη (4:3)</PresentationFormat>
  <Paragraphs>19</Paragraphs>
  <Slides>35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Aptos</vt:lpstr>
      <vt:lpstr>Arial</vt:lpstr>
      <vt:lpstr>Calibri</vt:lpstr>
      <vt:lpstr>Office Theme</vt:lpstr>
      <vt:lpstr>1_Office Theme</vt:lpstr>
      <vt:lpstr>Παρουσίαση του PowerPoint</vt:lpstr>
      <vt:lpstr>Παρουσίαση του PowerPoint</vt:lpstr>
      <vt:lpstr>Στοιχεία δείγματος
 (τεκμηριώνουν την αντιπροσωπευτικότητα του δείγματος)</vt:lpstr>
      <vt:lpstr>Παρουσίαση του PowerPoint</vt:lpstr>
      <vt:lpstr>Αναλυτική παρουσίαση:
Γενικά Ερωτήματα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Αναλυτική παρουσίαση: Αξιολογήσεις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Συγκριτική παρουσίαση:
Αξιολογήσεις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sde</dc:creator>
  <cp:keywords/>
  <dc:description/>
  <cp:lastModifiedBy>Πολυρήνα Σταϊκοπούλου</cp:lastModifiedBy>
  <cp:revision>12</cp:revision>
  <dcterms:created xsi:type="dcterms:W3CDTF">2025-10-09T18:03:39Z</dcterms:created>
  <dcterms:modified xsi:type="dcterms:W3CDTF">2025-11-18T09:52:37Z</dcterms:modified>
  <cp:category/>
</cp:coreProperties>
</file>